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40" r:id="rId2"/>
    <p:sldId id="301" r:id="rId3"/>
    <p:sldId id="259" r:id="rId4"/>
    <p:sldId id="360" r:id="rId5"/>
    <p:sldId id="260" r:id="rId6"/>
    <p:sldId id="308" r:id="rId7"/>
    <p:sldId id="309" r:id="rId8"/>
    <p:sldId id="341" r:id="rId9"/>
    <p:sldId id="315" r:id="rId10"/>
    <p:sldId id="343" r:id="rId11"/>
    <p:sldId id="342" r:id="rId12"/>
    <p:sldId id="316" r:id="rId13"/>
    <p:sldId id="344" r:id="rId14"/>
    <p:sldId id="345" r:id="rId15"/>
    <p:sldId id="346" r:id="rId16"/>
    <p:sldId id="347" r:id="rId17"/>
    <p:sldId id="349" r:id="rId18"/>
    <p:sldId id="348" r:id="rId19"/>
    <p:sldId id="317" r:id="rId20"/>
    <p:sldId id="322" r:id="rId21"/>
    <p:sldId id="356" r:id="rId22"/>
    <p:sldId id="357" r:id="rId23"/>
    <p:sldId id="361" r:id="rId24"/>
    <p:sldId id="358" r:id="rId25"/>
    <p:sldId id="331" r:id="rId26"/>
    <p:sldId id="359" r:id="rId27"/>
    <p:sldId id="296" r:id="rId28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859C"/>
    <a:srgbClr val="215968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78" y="66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03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0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1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63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218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71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2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046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64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62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97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02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5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0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0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4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6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0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61" name="矩形 1"/>
          <p:cNvSpPr/>
          <p:nvPr/>
        </p:nvSpPr>
        <p:spPr>
          <a:xfrm>
            <a:off x="0" y="1808951"/>
            <a:ext cx="12218267" cy="3312368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" fmla="*/ 0 w 12218267"/>
              <a:gd name="connsiteY0" fmla="*/ 4337 h 3316705"/>
              <a:gd name="connsiteX1" fmla="*/ 6077243 w 12218267"/>
              <a:gd name="connsiteY1" fmla="*/ 0 h 3316705"/>
              <a:gd name="connsiteX2" fmla="*/ 12218267 w 12218267"/>
              <a:gd name="connsiteY2" fmla="*/ 4337 h 3316705"/>
              <a:gd name="connsiteX3" fmla="*/ 12218267 w 12218267"/>
              <a:gd name="connsiteY3" fmla="*/ 3316705 h 3316705"/>
              <a:gd name="connsiteX4" fmla="*/ 0 w 12218267"/>
              <a:gd name="connsiteY4" fmla="*/ 3316705 h 3316705"/>
              <a:gd name="connsiteX5" fmla="*/ 0 w 12218267"/>
              <a:gd name="connsiteY5" fmla="*/ 4337 h 3316705"/>
              <a:gd name="connsiteX0" fmla="*/ 0 w 12218267"/>
              <a:gd name="connsiteY0" fmla="*/ 0 h 3312368"/>
              <a:gd name="connsiteX1" fmla="*/ 6091310 w 12218267"/>
              <a:gd name="connsiteY1" fmla="*/ 895996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3504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05378 w 12218267"/>
              <a:gd name="connsiteY4" fmla="*/ 330157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33513 w 12218267"/>
              <a:gd name="connsiteY4" fmla="*/ 2710727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19445 w 12218267"/>
              <a:gd name="connsiteY4" fmla="*/ 2471576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19445 w 12218267"/>
              <a:gd name="connsiteY4" fmla="*/ 2232425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33513 w 12218267"/>
              <a:gd name="connsiteY4" fmla="*/ 244344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00856 w 12218267"/>
              <a:gd name="connsiteY4" fmla="*/ 244344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2"/>
          <p:cNvSpPr/>
          <p:nvPr/>
        </p:nvSpPr>
        <p:spPr>
          <a:xfrm>
            <a:off x="1617549" y="1515105"/>
            <a:ext cx="3898393" cy="984509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2"/>
          <p:cNvSpPr/>
          <p:nvPr/>
        </p:nvSpPr>
        <p:spPr>
          <a:xfrm flipH="1">
            <a:off x="7177707" y="1473237"/>
            <a:ext cx="3913795" cy="99478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42579 w 5024240"/>
              <a:gd name="connsiteY0" fmla="*/ 0 h 984509"/>
              <a:gd name="connsiteX1" fmla="*/ 5024240 w 5024240"/>
              <a:gd name="connsiteY1" fmla="*/ 984509 h 984509"/>
              <a:gd name="connsiteX2" fmla="*/ 0 w 5024240"/>
              <a:gd name="connsiteY2" fmla="*/ 303627 h 984509"/>
              <a:gd name="connsiteX3" fmla="*/ 1242579 w 5024240"/>
              <a:gd name="connsiteY3" fmla="*/ 0 h 984509"/>
              <a:gd name="connsiteX0" fmla="*/ 1448526 w 5230187"/>
              <a:gd name="connsiteY0" fmla="*/ 0 h 984509"/>
              <a:gd name="connsiteX1" fmla="*/ 5230187 w 5230187"/>
              <a:gd name="connsiteY1" fmla="*/ 984509 h 984509"/>
              <a:gd name="connsiteX2" fmla="*/ 0 w 5230187"/>
              <a:gd name="connsiteY2" fmla="*/ 170063 h 984509"/>
              <a:gd name="connsiteX3" fmla="*/ 1448526 w 5230187"/>
              <a:gd name="connsiteY3" fmla="*/ 0 h 984509"/>
              <a:gd name="connsiteX0" fmla="*/ 130462 w 5230187"/>
              <a:gd name="connsiteY0" fmla="*/ 0 h 994783"/>
              <a:gd name="connsiteX1" fmla="*/ 5230187 w 5230187"/>
              <a:gd name="connsiteY1" fmla="*/ 994783 h 994783"/>
              <a:gd name="connsiteX2" fmla="*/ 0 w 5230187"/>
              <a:gd name="connsiteY2" fmla="*/ 180337 h 994783"/>
              <a:gd name="connsiteX3" fmla="*/ 130462 w 5230187"/>
              <a:gd name="connsiteY3" fmla="*/ 0 h 99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"/>
          <p:cNvSpPr/>
          <p:nvPr/>
        </p:nvSpPr>
        <p:spPr>
          <a:xfrm flipH="1">
            <a:off x="7353816" y="1583824"/>
            <a:ext cx="2115818" cy="71738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83768 w 3898393"/>
              <a:gd name="connsiteY0" fmla="*/ 55968 h 773349"/>
              <a:gd name="connsiteX1" fmla="*/ 3898393 w 3898393"/>
              <a:gd name="connsiteY1" fmla="*/ 773349 h 773349"/>
              <a:gd name="connsiteX2" fmla="*/ 0 w 3898393"/>
              <a:gd name="connsiteY2" fmla="*/ 0 h 773349"/>
              <a:gd name="connsiteX3" fmla="*/ 1283768 w 3898393"/>
              <a:gd name="connsiteY3" fmla="*/ 55968 h 773349"/>
              <a:gd name="connsiteX0" fmla="*/ 212841 w 2827466"/>
              <a:gd name="connsiteY0" fmla="*/ 0 h 717381"/>
              <a:gd name="connsiteX1" fmla="*/ 2827466 w 2827466"/>
              <a:gd name="connsiteY1" fmla="*/ 717381 h 717381"/>
              <a:gd name="connsiteX2" fmla="*/ 0 w 2827466"/>
              <a:gd name="connsiteY2" fmla="*/ 108418 h 717381"/>
              <a:gd name="connsiteX3" fmla="*/ 212841 w 2827466"/>
              <a:gd name="connsiteY3" fmla="*/ 0 h 71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2"/>
          <p:cNvSpPr/>
          <p:nvPr/>
        </p:nvSpPr>
        <p:spPr>
          <a:xfrm rot="20121383">
            <a:off x="1158051" y="4489209"/>
            <a:ext cx="3884816" cy="90749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9496 w 3801157"/>
              <a:gd name="connsiteY0" fmla="*/ 0 h 984509"/>
              <a:gd name="connsiteX1" fmla="*/ 3801157 w 3801157"/>
              <a:gd name="connsiteY1" fmla="*/ 984509 h 984509"/>
              <a:gd name="connsiteX2" fmla="*/ 0 w 3801157"/>
              <a:gd name="connsiteY2" fmla="*/ 368805 h 984509"/>
              <a:gd name="connsiteX3" fmla="*/ 19496 w 3801157"/>
              <a:gd name="connsiteY3" fmla="*/ 0 h 984509"/>
              <a:gd name="connsiteX0" fmla="*/ 0 w 3884816"/>
              <a:gd name="connsiteY0" fmla="*/ 0 h 907491"/>
              <a:gd name="connsiteX1" fmla="*/ 3884816 w 3884816"/>
              <a:gd name="connsiteY1" fmla="*/ 907491 h 907491"/>
              <a:gd name="connsiteX2" fmla="*/ 83659 w 3884816"/>
              <a:gd name="connsiteY2" fmla="*/ 291787 h 907491"/>
              <a:gd name="connsiteX3" fmla="*/ 0 w 3884816"/>
              <a:gd name="connsiteY3" fmla="*/ 0 h 907491"/>
              <a:gd name="connsiteX0" fmla="*/ 0 w 3884816"/>
              <a:gd name="connsiteY0" fmla="*/ 0 h 907491"/>
              <a:gd name="connsiteX1" fmla="*/ 3884816 w 3884816"/>
              <a:gd name="connsiteY1" fmla="*/ 907491 h 907491"/>
              <a:gd name="connsiteX2" fmla="*/ 54105 w 3884816"/>
              <a:gd name="connsiteY2" fmla="*/ 233013 h 907491"/>
              <a:gd name="connsiteX3" fmla="*/ 0 w 3884816"/>
              <a:gd name="connsiteY3" fmla="*/ 0 h 90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"/>
          <p:cNvSpPr/>
          <p:nvPr/>
        </p:nvSpPr>
        <p:spPr>
          <a:xfrm rot="2083323" flipH="1">
            <a:off x="6610020" y="4089456"/>
            <a:ext cx="2531528" cy="107369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83768 w 3898393"/>
              <a:gd name="connsiteY0" fmla="*/ 55968 h 773349"/>
              <a:gd name="connsiteX1" fmla="*/ 3898393 w 3898393"/>
              <a:gd name="connsiteY1" fmla="*/ 773349 h 773349"/>
              <a:gd name="connsiteX2" fmla="*/ 0 w 3898393"/>
              <a:gd name="connsiteY2" fmla="*/ 0 h 773349"/>
              <a:gd name="connsiteX3" fmla="*/ 1283768 w 3898393"/>
              <a:gd name="connsiteY3" fmla="*/ 55968 h 773349"/>
              <a:gd name="connsiteX0" fmla="*/ 212841 w 2827466"/>
              <a:gd name="connsiteY0" fmla="*/ 0 h 717381"/>
              <a:gd name="connsiteX1" fmla="*/ 2827466 w 2827466"/>
              <a:gd name="connsiteY1" fmla="*/ 717381 h 717381"/>
              <a:gd name="connsiteX2" fmla="*/ 0 w 2827466"/>
              <a:gd name="connsiteY2" fmla="*/ 108418 h 717381"/>
              <a:gd name="connsiteX3" fmla="*/ 212841 w 2827466"/>
              <a:gd name="connsiteY3" fmla="*/ 0 h 717381"/>
              <a:gd name="connsiteX0" fmla="*/ 0 w 3321217"/>
              <a:gd name="connsiteY0" fmla="*/ 0 h 1108806"/>
              <a:gd name="connsiteX1" fmla="*/ 3321217 w 3321217"/>
              <a:gd name="connsiteY1" fmla="*/ 1108806 h 1108806"/>
              <a:gd name="connsiteX2" fmla="*/ 493751 w 3321217"/>
              <a:gd name="connsiteY2" fmla="*/ 499843 h 1108806"/>
              <a:gd name="connsiteX3" fmla="*/ 0 w 3321217"/>
              <a:gd name="connsiteY3" fmla="*/ 0 h 1108806"/>
              <a:gd name="connsiteX0" fmla="*/ 61782 w 3382999"/>
              <a:gd name="connsiteY0" fmla="*/ 0 h 1108806"/>
              <a:gd name="connsiteX1" fmla="*/ 3382999 w 3382999"/>
              <a:gd name="connsiteY1" fmla="*/ 1108806 h 1108806"/>
              <a:gd name="connsiteX2" fmla="*/ 0 w 3382999"/>
              <a:gd name="connsiteY2" fmla="*/ 161755 h 1108806"/>
              <a:gd name="connsiteX3" fmla="*/ 61782 w 3382999"/>
              <a:gd name="connsiteY3" fmla="*/ 0 h 1108806"/>
              <a:gd name="connsiteX0" fmla="*/ 129492 w 3382999"/>
              <a:gd name="connsiteY0" fmla="*/ 0 h 1073693"/>
              <a:gd name="connsiteX1" fmla="*/ 3382999 w 3382999"/>
              <a:gd name="connsiteY1" fmla="*/ 1073693 h 1073693"/>
              <a:gd name="connsiteX2" fmla="*/ 0 w 3382999"/>
              <a:gd name="connsiteY2" fmla="*/ 126642 h 1073693"/>
              <a:gd name="connsiteX3" fmla="*/ 129492 w 3382999"/>
              <a:gd name="connsiteY3" fmla="*/ 0 h 1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081363" y="5358163"/>
            <a:ext cx="663125" cy="663125"/>
            <a:chOff x="8077071" y="845254"/>
            <a:chExt cx="2036801" cy="2036802"/>
          </a:xfrm>
        </p:grpSpPr>
        <p:sp>
          <p:nvSpPr>
            <p:cNvPr id="69" name="椭圆 68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73451" y="5358163"/>
            <a:ext cx="663125" cy="663125"/>
            <a:chOff x="8125599" y="1434035"/>
            <a:chExt cx="2036802" cy="2036802"/>
          </a:xfrm>
        </p:grpSpPr>
        <p:sp>
          <p:nvSpPr>
            <p:cNvPr id="72" name="椭圆 7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26382" y="5358163"/>
            <a:ext cx="663125" cy="663125"/>
            <a:chOff x="8125599" y="1434035"/>
            <a:chExt cx="2036802" cy="2036802"/>
          </a:xfrm>
        </p:grpSpPr>
        <p:sp>
          <p:nvSpPr>
            <p:cNvPr id="76" name="椭圆 7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78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544688" y="5358163"/>
            <a:ext cx="663125" cy="663125"/>
            <a:chOff x="8125599" y="1434035"/>
            <a:chExt cx="2036802" cy="2036802"/>
          </a:xfrm>
        </p:grpSpPr>
        <p:sp>
          <p:nvSpPr>
            <p:cNvPr id="82" name="椭圆 8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393731" y="5358163"/>
            <a:ext cx="663125" cy="663125"/>
            <a:chOff x="8125599" y="1434035"/>
            <a:chExt cx="2036802" cy="2036802"/>
          </a:xfrm>
        </p:grpSpPr>
        <p:sp>
          <p:nvSpPr>
            <p:cNvPr id="85" name="椭圆 8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TextBox 7"/>
          <p:cNvSpPr>
            <a:spLocks noChangeArrowheads="1"/>
          </p:cNvSpPr>
          <p:nvPr/>
        </p:nvSpPr>
        <p:spPr bwMode="auto">
          <a:xfrm>
            <a:off x="2832769" y="3256468"/>
            <a:ext cx="65527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数学助理的设计与实现</a:t>
            </a:r>
            <a:endParaRPr lang="zh-CN" alt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11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15" name="肘形连接符 14"/>
          <p:cNvCxnSpPr/>
          <p:nvPr/>
        </p:nvCxnSpPr>
        <p:spPr>
          <a:xfrm flipV="1">
            <a:off x="3865339" y="20608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3865339" y="3137557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774787" y="1726526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1" name="标题 4"/>
          <p:cNvSpPr txBox="1">
            <a:spLocks/>
          </p:cNvSpPr>
          <p:nvPr/>
        </p:nvSpPr>
        <p:spPr>
          <a:xfrm>
            <a:off x="6803916" y="182109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23" name="肘形连接符 22"/>
          <p:cNvCxnSpPr/>
          <p:nvPr/>
        </p:nvCxnSpPr>
        <p:spPr>
          <a:xfrm flipV="1">
            <a:off x="4484283" y="3048647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4441403" y="4125399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494868" y="2734638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6" name="标题 4"/>
          <p:cNvSpPr txBox="1">
            <a:spLocks/>
          </p:cNvSpPr>
          <p:nvPr/>
        </p:nvSpPr>
        <p:spPr>
          <a:xfrm>
            <a:off x="7523997" y="282921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7" name="椭圆 26"/>
          <p:cNvSpPr/>
          <p:nvPr/>
        </p:nvSpPr>
        <p:spPr>
          <a:xfrm>
            <a:off x="6702780" y="3641613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8" name="标题 4"/>
          <p:cNvSpPr txBox="1">
            <a:spLocks/>
          </p:cNvSpPr>
          <p:nvPr/>
        </p:nvSpPr>
        <p:spPr>
          <a:xfrm>
            <a:off x="6731909" y="3736186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9" name="椭圆 28"/>
          <p:cNvSpPr/>
          <p:nvPr/>
        </p:nvSpPr>
        <p:spPr>
          <a:xfrm>
            <a:off x="7422860" y="4649725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30" name="标题 4"/>
          <p:cNvSpPr txBox="1">
            <a:spLocks/>
          </p:cNvSpPr>
          <p:nvPr/>
        </p:nvSpPr>
        <p:spPr>
          <a:xfrm>
            <a:off x="7451989" y="4744298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 flipH="1">
            <a:off x="1842240" y="2399948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74949" y="3604285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图片预处理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2092312" y="4245009"/>
            <a:ext cx="24931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图片预处理以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OpenCV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作为主要工具。预处理的主要目的是把图片中的字符切割出来，同时避免无关变量对字符识别的影响。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2860" y="1827420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灰度化</a:t>
            </a:r>
          </a:p>
        </p:txBody>
      </p:sp>
      <p:sp>
        <p:nvSpPr>
          <p:cNvPr id="42" name="矩形 41"/>
          <p:cNvSpPr/>
          <p:nvPr/>
        </p:nvSpPr>
        <p:spPr>
          <a:xfrm>
            <a:off x="7321721" y="3770960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高斯滤波</a:t>
            </a:r>
          </a:p>
        </p:txBody>
      </p:sp>
      <p:sp>
        <p:nvSpPr>
          <p:cNvPr id="44" name="矩形 43"/>
          <p:cNvSpPr/>
          <p:nvPr/>
        </p:nvSpPr>
        <p:spPr>
          <a:xfrm>
            <a:off x="7998923" y="4727292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字符切割与细化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36810" y="2881149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二值化</a:t>
            </a:r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87476" y="2612865"/>
            <a:ext cx="1219570" cy="10151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2914760" y="2790511"/>
            <a:ext cx="810717" cy="69544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1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939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 animBg="1"/>
      <p:bldP spid="21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1" grpId="1" animBg="1"/>
      <p:bldP spid="37" grpId="0"/>
      <p:bldP spid="38" grpId="0"/>
      <p:bldP spid="39" grpId="0"/>
      <p:bldP spid="42" grpId="0"/>
      <p:bldP spid="44" grpId="0"/>
      <p:bldP spid="46" grpId="0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02368"/>
            <a:ext cx="9582476" cy="57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2" y="1420472"/>
            <a:ext cx="3116731" cy="20388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426" y="1406752"/>
            <a:ext cx="3067305" cy="2120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054" y="1438744"/>
            <a:ext cx="3065496" cy="2088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26" y="4288857"/>
            <a:ext cx="3158172" cy="2164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5459" y="4371504"/>
            <a:ext cx="2662189" cy="2259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907" y="4296825"/>
            <a:ext cx="2798643" cy="2379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4112" y="926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原图像</a:t>
            </a:r>
            <a:endParaRPr lang="zh-CN" altLang="en-US" dirty="0"/>
          </a:p>
        </p:txBody>
      </p:sp>
      <p:grpSp>
        <p:nvGrpSpPr>
          <p:cNvPr id="21" name="Group 5"/>
          <p:cNvGrpSpPr/>
          <p:nvPr/>
        </p:nvGrpSpPr>
        <p:grpSpPr>
          <a:xfrm>
            <a:off x="1396007" y="938042"/>
            <a:ext cx="381100" cy="332708"/>
            <a:chOff x="1079332" y="2209483"/>
            <a:chExt cx="298739" cy="264080"/>
          </a:xfrm>
        </p:grpSpPr>
        <p:sp>
          <p:nvSpPr>
            <p:cNvPr id="23" name="Oval 2"/>
            <p:cNvSpPr/>
            <p:nvPr/>
          </p:nvSpPr>
          <p:spPr bwMode="auto">
            <a:xfrm>
              <a:off x="1103804" y="2209483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2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821121" y="906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灰度化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783296" y="906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高斯滤波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9119" y="3864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轮廓检测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59796" y="38253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字符切割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24292" y="38703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提取字符骨架</a:t>
            </a:r>
            <a:endParaRPr lang="zh-CN" altLang="en-US" dirty="0"/>
          </a:p>
        </p:txBody>
      </p:sp>
      <p:grpSp>
        <p:nvGrpSpPr>
          <p:cNvPr id="30" name="Group 5"/>
          <p:cNvGrpSpPr/>
          <p:nvPr/>
        </p:nvGrpSpPr>
        <p:grpSpPr>
          <a:xfrm>
            <a:off x="5470306" y="912319"/>
            <a:ext cx="381100" cy="332708"/>
            <a:chOff x="1079332" y="2218182"/>
            <a:chExt cx="298739" cy="264080"/>
          </a:xfrm>
        </p:grpSpPr>
        <p:sp>
          <p:nvSpPr>
            <p:cNvPr id="31" name="Oval 2"/>
            <p:cNvSpPr/>
            <p:nvPr/>
          </p:nvSpPr>
          <p:spPr bwMode="auto">
            <a:xfrm>
              <a:off x="1096661" y="2218182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6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2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7" name="Group 5"/>
          <p:cNvGrpSpPr/>
          <p:nvPr/>
        </p:nvGrpSpPr>
        <p:grpSpPr>
          <a:xfrm>
            <a:off x="9382001" y="956354"/>
            <a:ext cx="381100" cy="332708"/>
            <a:chOff x="1079332" y="2203296"/>
            <a:chExt cx="298739" cy="264080"/>
          </a:xfrm>
        </p:grpSpPr>
        <p:sp>
          <p:nvSpPr>
            <p:cNvPr id="3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3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0" name="Group 5"/>
          <p:cNvGrpSpPr/>
          <p:nvPr/>
        </p:nvGrpSpPr>
        <p:grpSpPr>
          <a:xfrm>
            <a:off x="1249858" y="3852517"/>
            <a:ext cx="381100" cy="332708"/>
            <a:chOff x="1079332" y="2215881"/>
            <a:chExt cx="298739" cy="264080"/>
          </a:xfrm>
        </p:grpSpPr>
        <p:sp>
          <p:nvSpPr>
            <p:cNvPr id="41" name="Oval 2"/>
            <p:cNvSpPr/>
            <p:nvPr/>
          </p:nvSpPr>
          <p:spPr bwMode="auto">
            <a:xfrm>
              <a:off x="1096661" y="2215881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4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3" name="Group 5"/>
          <p:cNvGrpSpPr/>
          <p:nvPr/>
        </p:nvGrpSpPr>
        <p:grpSpPr>
          <a:xfrm>
            <a:off x="9396839" y="3885971"/>
            <a:ext cx="381100" cy="332708"/>
            <a:chOff x="1079332" y="2210738"/>
            <a:chExt cx="298739" cy="264080"/>
          </a:xfrm>
        </p:grpSpPr>
        <p:sp>
          <p:nvSpPr>
            <p:cNvPr id="44" name="Oval 2"/>
            <p:cNvSpPr/>
            <p:nvPr/>
          </p:nvSpPr>
          <p:spPr bwMode="auto">
            <a:xfrm>
              <a:off x="1096661" y="2210738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6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6" name="Group 5"/>
          <p:cNvGrpSpPr/>
          <p:nvPr/>
        </p:nvGrpSpPr>
        <p:grpSpPr>
          <a:xfrm>
            <a:off x="5470306" y="3838888"/>
            <a:ext cx="381100" cy="332708"/>
            <a:chOff x="1079332" y="2203296"/>
            <a:chExt cx="298739" cy="264080"/>
          </a:xfrm>
        </p:grpSpPr>
        <p:sp>
          <p:nvSpPr>
            <p:cNvPr id="47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5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8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卷积神经网络模型（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需要提取字符特征值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图像识别精确度高</a:t>
            </a:r>
            <a:endParaRPr lang="en-US" altLang="zh-CN" sz="2000" dirty="0"/>
          </a:p>
          <a:p>
            <a:pPr lvl="1"/>
            <a:endParaRPr lang="en-US" altLang="zh-CN" sz="2000" dirty="0" smtClean="0"/>
          </a:p>
          <a:p>
            <a:r>
              <a:rPr lang="zh-CN" altLang="en-US" dirty="0"/>
              <a:t>国际数学公式识别比赛数据</a:t>
            </a:r>
            <a:r>
              <a:rPr lang="zh-CN" altLang="en-US" dirty="0" smtClean="0"/>
              <a:t>集（</a:t>
            </a:r>
            <a:r>
              <a:rPr lang="en-US" altLang="zh-CN" dirty="0" smtClean="0"/>
              <a:t>CROHME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海量字符集图片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与实际输入相似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9288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1916832"/>
            <a:ext cx="10631377" cy="3168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1924" y="551723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卷积</a:t>
            </a:r>
            <a:r>
              <a:rPr lang="zh-CN" altLang="en-US" dirty="0" smtClean="0"/>
              <a:t>神经网络结构图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400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27" y="737320"/>
            <a:ext cx="8280920" cy="59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1" y="3356992"/>
            <a:ext cx="7589192" cy="3312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44" y="859841"/>
            <a:ext cx="3913525" cy="2304256"/>
          </a:xfrm>
          <a:prstGeom prst="rect">
            <a:avLst/>
          </a:prstGeom>
        </p:spPr>
      </p:pic>
      <p:sp>
        <p:nvSpPr>
          <p:cNvPr id="5" name="圆角右箭头 4"/>
          <p:cNvSpPr/>
          <p:nvPr/>
        </p:nvSpPr>
        <p:spPr>
          <a:xfrm>
            <a:off x="7393731" y="1628800"/>
            <a:ext cx="388392" cy="1922904"/>
          </a:xfrm>
          <a:prstGeom prst="ben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5139" y="2123564"/>
            <a:ext cx="29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CROHME</a:t>
            </a:r>
            <a:r>
              <a:rPr lang="zh-CN" altLang="en-US" dirty="0" smtClean="0"/>
              <a:t>数据集：</a:t>
            </a:r>
            <a:r>
              <a:rPr lang="en-US" altLang="zh-CN" dirty="0" smtClean="0"/>
              <a:t>32 </a:t>
            </a:r>
            <a:r>
              <a:rPr lang="zh-CN" altLang="en-US" dirty="0" smtClean="0"/>
              <a:t>种字符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69233" y="4437112"/>
            <a:ext cx="3584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每种字符有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张图片，其中</a:t>
            </a:r>
            <a:r>
              <a:rPr lang="en-US" altLang="zh-CN" dirty="0" smtClean="0"/>
              <a:t>60%</a:t>
            </a:r>
          </a:p>
          <a:p>
            <a:r>
              <a:rPr lang="zh-CN" altLang="en-US" dirty="0" smtClean="0"/>
              <a:t>的图片用于训练，</a:t>
            </a:r>
            <a:r>
              <a:rPr lang="en-US" altLang="zh-CN" dirty="0" smtClean="0"/>
              <a:t>40%</a:t>
            </a:r>
            <a:r>
              <a:rPr lang="zh-CN" altLang="en-US" dirty="0" smtClean="0"/>
              <a:t>的图片用于</a:t>
            </a:r>
            <a:endParaRPr lang="en-US" altLang="zh-CN" dirty="0" smtClean="0"/>
          </a:p>
          <a:p>
            <a:r>
              <a:rPr lang="zh-CN" altLang="en-US" dirty="0" smtClean="0"/>
              <a:t>测试。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3409535" y="2546896"/>
            <a:ext cx="125397" cy="573845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10171127" y="3356992"/>
            <a:ext cx="129925" cy="936104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2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99" y="2708920"/>
            <a:ext cx="2798643" cy="2379346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161483" y="3610561"/>
            <a:ext cx="2088232" cy="28803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25779" y="3212976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5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64660" y="332069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分类器识别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182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8" y="188640"/>
            <a:ext cx="221014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有删减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026" name="Picture 2" descr="âques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19" y="2204865"/>
            <a:ext cx="22101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649315" y="2454859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）数学计算题在计算机中以什么样的形式存在？用什么结构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来表示数学计算题才能够完整表达题目原来的含义？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）怎么组织这些符号来形成这种结构？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）怎么利用这种结构对数学计算题进行自动求解？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）字符之间的二维空间关系怎么判定？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3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reeform 14"/>
          <p:cNvSpPr>
            <a:spLocks/>
          </p:cNvSpPr>
          <p:nvPr/>
        </p:nvSpPr>
        <p:spPr bwMode="auto">
          <a:xfrm rot="13500000">
            <a:off x="3465941" y="2402448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-28818" y="2204864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990216" y="3570726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" name="Group 19"/>
          <p:cNvGrpSpPr/>
          <p:nvPr/>
        </p:nvGrpSpPr>
        <p:grpSpPr>
          <a:xfrm>
            <a:off x="704663" y="3350979"/>
            <a:ext cx="1912572" cy="1207702"/>
            <a:chOff x="552376" y="2667382"/>
            <a:chExt cx="1499240" cy="958587"/>
          </a:xfrm>
        </p:grpSpPr>
        <p:sp>
          <p:nvSpPr>
            <p:cNvPr id="15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数据结构是研究数据在计算机怎么表示的问题。</a:t>
              </a:r>
              <a:endParaRPr lang="en-US" altLang="zh-CN" sz="1400" dirty="0" smtClean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而数学计算题也可以抽象成一种数据类型。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数据结构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17" name="Freeform 13"/>
          <p:cNvSpPr>
            <a:spLocks/>
          </p:cNvSpPr>
          <p:nvPr/>
        </p:nvSpPr>
        <p:spPr bwMode="auto">
          <a:xfrm rot="5910658">
            <a:off x="7740032" y="2210945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1" name="Group 129"/>
          <p:cNvGrpSpPr/>
          <p:nvPr/>
        </p:nvGrpSpPr>
        <p:grpSpPr>
          <a:xfrm>
            <a:off x="2910102" y="1981180"/>
            <a:ext cx="1738701" cy="1073857"/>
            <a:chOff x="696724" y="2667382"/>
            <a:chExt cx="1362945" cy="852351"/>
          </a:xfrm>
        </p:grpSpPr>
        <p:sp>
          <p:nvSpPr>
            <p:cNvPr id="23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编译原理是一门讲解一种语言如何翻译成另外一门语言的过程。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4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编译原理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5" name="Group 132"/>
          <p:cNvGrpSpPr/>
          <p:nvPr/>
        </p:nvGrpSpPr>
        <p:grpSpPr>
          <a:xfrm>
            <a:off x="6197931" y="1590684"/>
            <a:ext cx="1738701" cy="1092757"/>
            <a:chOff x="696724" y="2667382"/>
            <a:chExt cx="1362945" cy="867353"/>
          </a:xfrm>
        </p:grpSpPr>
        <p:sp>
          <p:nvSpPr>
            <p:cNvPr id="26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可以将一个大的数学计算式分成比较小的表达式，分而治之。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7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分</a:t>
              </a: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治算法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8" name="Group 135"/>
          <p:cNvGrpSpPr/>
          <p:nvPr/>
        </p:nvGrpSpPr>
        <p:grpSpPr>
          <a:xfrm>
            <a:off x="5560098" y="5093389"/>
            <a:ext cx="1912572" cy="1046435"/>
            <a:chOff x="552376" y="2667382"/>
            <a:chExt cx="1499240" cy="830586"/>
          </a:xfrm>
        </p:grpSpPr>
        <p:sp>
          <p:nvSpPr>
            <p:cNvPr id="29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树可以很方便地表达数学计算式这种具有嵌套关系的数据。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树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1" name="Group 138"/>
          <p:cNvGrpSpPr/>
          <p:nvPr/>
        </p:nvGrpSpPr>
        <p:grpSpPr>
          <a:xfrm>
            <a:off x="7920741" y="4515511"/>
            <a:ext cx="1863339" cy="1214729"/>
            <a:chOff x="620524" y="2667382"/>
            <a:chExt cx="1362945" cy="714329"/>
          </a:xfrm>
        </p:grpSpPr>
        <p:sp>
          <p:nvSpPr>
            <p:cNvPr id="36" name="Rectangle 26"/>
            <p:cNvSpPr>
              <a:spLocks/>
            </p:cNvSpPr>
            <p:nvPr/>
          </p:nvSpPr>
          <p:spPr bwMode="auto">
            <a:xfrm>
              <a:off x="774946" y="2898066"/>
              <a:ext cx="1172542" cy="483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文法可以用来解析数学计算式，将其转换成一颗语义树。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7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文法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8" name="Group 141"/>
          <p:cNvGrpSpPr/>
          <p:nvPr/>
        </p:nvGrpSpPr>
        <p:grpSpPr>
          <a:xfrm>
            <a:off x="9260900" y="2779372"/>
            <a:ext cx="1991714" cy="1392496"/>
            <a:chOff x="552376" y="2667382"/>
            <a:chExt cx="1499240" cy="838333"/>
          </a:xfrm>
        </p:grpSpPr>
        <p:sp>
          <p:nvSpPr>
            <p:cNvPr id="39" name="Rectangle 26"/>
            <p:cNvSpPr>
              <a:spLocks/>
            </p:cNvSpPr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对于字符间的空间关系，可以提取两个字符之间的一些特征，再根据这些特征判断它们的空间关系。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特征值法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1" name="Group 15"/>
          <p:cNvGrpSpPr/>
          <p:nvPr/>
        </p:nvGrpSpPr>
        <p:grpSpPr>
          <a:xfrm>
            <a:off x="8464040" y="3708111"/>
            <a:ext cx="596129" cy="588738"/>
            <a:chOff x="6590322" y="2740893"/>
            <a:chExt cx="467298" cy="467298"/>
          </a:xfrm>
        </p:grpSpPr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359996" y="2531858"/>
            <a:ext cx="593207" cy="588738"/>
            <a:chOff x="1066082" y="1818668"/>
            <a:chExt cx="465007" cy="467298"/>
          </a:xfrm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7" name="Group 2"/>
          <p:cNvGrpSpPr/>
          <p:nvPr/>
        </p:nvGrpSpPr>
        <p:grpSpPr>
          <a:xfrm>
            <a:off x="4648803" y="2570196"/>
            <a:ext cx="593207" cy="585851"/>
            <a:chOff x="3635896" y="1825130"/>
            <a:chExt cx="465007" cy="465007"/>
          </a:xfrm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0" name="Group 17"/>
          <p:cNvGrpSpPr/>
          <p:nvPr/>
        </p:nvGrpSpPr>
        <p:grpSpPr>
          <a:xfrm>
            <a:off x="8120285" y="1484784"/>
            <a:ext cx="596129" cy="585851"/>
            <a:chOff x="6365383" y="987574"/>
            <a:chExt cx="467298" cy="465007"/>
          </a:xfrm>
        </p:grpSpPr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3" name="Group 3"/>
          <p:cNvGrpSpPr/>
          <p:nvPr/>
        </p:nvGrpSpPr>
        <p:grpSpPr>
          <a:xfrm>
            <a:off x="6086230" y="4134741"/>
            <a:ext cx="593207" cy="591625"/>
            <a:chOff x="4770914" y="3090921"/>
            <a:chExt cx="465007" cy="469589"/>
          </a:xfrm>
        </p:grpSpPr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6" name="Group 18"/>
          <p:cNvGrpSpPr/>
          <p:nvPr/>
        </p:nvGrpSpPr>
        <p:grpSpPr>
          <a:xfrm>
            <a:off x="10015195" y="1926946"/>
            <a:ext cx="596129" cy="588738"/>
            <a:chOff x="7850778" y="1338532"/>
            <a:chExt cx="467298" cy="467298"/>
          </a:xfrm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51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40497" y="260648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"/>
          <p:cNvSpPr>
            <a:spLocks/>
          </p:cNvSpPr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319973" y="331253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>
            <a:spLocks/>
          </p:cNvSpPr>
          <p:nvPr/>
        </p:nvSpPr>
        <p:spPr bwMode="auto">
          <a:xfrm>
            <a:off x="4036580" y="3345644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05530" y="332432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7569286" y="3263445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9378078" y="3299323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80812" y="4270669"/>
            <a:ext cx="121058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背景介绍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645103" y="4301447"/>
            <a:ext cx="1390125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系统设计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064374" y="4301447"/>
            <a:ext cx="210506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系统实现</a:t>
            </a:r>
            <a:endParaRPr lang="zh-CN" altLang="en-US" sz="2000" b="1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Implementation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52472" y="4301447"/>
            <a:ext cx="1356397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Experiment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49915" y="4301447"/>
            <a:ext cx="1308371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61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8987" y="3573016"/>
            <a:ext cx="26468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Experiment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956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43" grpId="0" animBg="1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941494"/>
            <a:ext cx="10698038" cy="50950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3451" y="624466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平均字符识别率为</a:t>
            </a:r>
            <a:r>
              <a:rPr lang="en-US" altLang="zh-CN" b="1" dirty="0" smtClean="0">
                <a:solidFill>
                  <a:srgbClr val="FF0000"/>
                </a:solidFill>
              </a:rPr>
              <a:t>96.23%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76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、做题正确率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35" y="1864256"/>
            <a:ext cx="6779455" cy="4106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95" y="1850465"/>
            <a:ext cx="3960440" cy="4106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8995" y="1200727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160</a:t>
            </a:r>
            <a:r>
              <a:rPr lang="zh-CN" altLang="en-US" dirty="0" smtClean="0"/>
              <a:t>测试题示例：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869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、做题正确率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1412776"/>
            <a:ext cx="6583238" cy="39429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9108" y="5589240"/>
            <a:ext cx="596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160</a:t>
            </a:r>
            <a:r>
              <a:rPr lang="zh-CN" altLang="en-US" dirty="0" smtClean="0"/>
              <a:t>道测试题中，系统做对</a:t>
            </a:r>
            <a:r>
              <a:rPr lang="en-US" altLang="zh-CN" dirty="0" smtClean="0"/>
              <a:t>127</a:t>
            </a:r>
            <a:r>
              <a:rPr lang="zh-CN" altLang="en-US" dirty="0" smtClean="0"/>
              <a:t>道题目，正确率为</a:t>
            </a:r>
            <a:r>
              <a:rPr lang="en-US" altLang="zh-CN" b="1" dirty="0" smtClean="0">
                <a:solidFill>
                  <a:srgbClr val="FF0000"/>
                </a:solidFill>
              </a:rPr>
              <a:t>79.38%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3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、结果演示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95" y="836713"/>
            <a:ext cx="7270110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910777" y="3573016"/>
            <a:ext cx="244329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Summary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4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59" grpId="0" animBg="1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4996543" cy="4525963"/>
          </a:xfrm>
        </p:spPr>
        <p:txBody>
          <a:bodyPr/>
          <a:lstStyle/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/>
              <a:t>提出</a:t>
            </a:r>
            <a:r>
              <a:rPr lang="zh-CN" altLang="en-US" dirty="0" smtClean="0"/>
              <a:t>了可行的一般化的拍照做题系统算法框架。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系统能够识别的字符多，题型也比较丰富。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使用卷积神经网络模型识别字符，精度高，适应性强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拓展了属性文法，使其适用于数学计算题的自动求值。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313611" y="1600201"/>
            <a:ext cx="5129363" cy="4525963"/>
          </a:xfrm>
        </p:spPr>
        <p:txBody>
          <a:bodyPr/>
          <a:lstStyle/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实验的</a:t>
            </a:r>
            <a:r>
              <a:rPr lang="en-US" altLang="zh-CN" dirty="0" smtClean="0"/>
              <a:t>160</a:t>
            </a:r>
            <a:r>
              <a:rPr lang="zh-CN" altLang="en-US" dirty="0" smtClean="0"/>
              <a:t>道计算题为本人设计并书写，较为简单。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系统对图片亮度比较敏感，要求光照均匀。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系统识别复杂数学计算题精确度比较低。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前面环节的错误会导致后面环节的错误。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907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31859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</a:t>
            </a:r>
            <a:r>
              <a:rPr lang="zh-CN" altLang="en-US" sz="6600" b="1" dirty="0">
                <a:solidFill>
                  <a:srgbClr val="31859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聆听</a:t>
            </a: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</a:t>
            </a:r>
            <a:r>
              <a:rPr lang="en-US" altLang="zh-CN" sz="2000" dirty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LISTENING</a:t>
            </a:r>
            <a:r>
              <a:rPr lang="en-US" altLang="zh-CN" sz="2000" dirty="0" smtClean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.</a:t>
            </a:r>
            <a:endParaRPr lang="zh-CN" altLang="en-US" sz="2000" dirty="0">
              <a:solidFill>
                <a:srgbClr val="31859C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9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808988" y="3573016"/>
            <a:ext cx="26468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9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3" name="Picture 2" descr="âques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19" y="2204865"/>
            <a:ext cx="22101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59" y="2206757"/>
            <a:ext cx="5496344" cy="28064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9475" y="16288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这个怎么算？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995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1" y="1670527"/>
            <a:ext cx="2227048" cy="395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9" y="1556792"/>
            <a:ext cx="3168352" cy="40324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732" y="58572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只能处理印刷体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8642" y="58572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支持题型</a:t>
            </a:r>
            <a:r>
              <a:rPr lang="zh-CN" altLang="en-US" dirty="0">
                <a:solidFill>
                  <a:srgbClr val="FF0000"/>
                </a:solidFill>
              </a:rPr>
              <a:t>比较</a:t>
            </a:r>
            <a:r>
              <a:rPr lang="zh-CN" altLang="en-US" dirty="0" smtClean="0">
                <a:solidFill>
                  <a:srgbClr val="FF0000"/>
                </a:solidFill>
              </a:rPr>
              <a:t>单一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2969" y="1138933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学术界代表：</a:t>
            </a:r>
            <a:r>
              <a:rPr lang="en-US" altLang="zh-CN" dirty="0" err="1" smtClean="0"/>
              <a:t>mathOCR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608652" y="1187460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工业界代表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：爱作业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67" y="1678400"/>
            <a:ext cx="2196206" cy="389826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473851" y="1187460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工业界代表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：作业帮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700307" y="58353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只能匹配固定题库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7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8987" y="3573016"/>
            <a:ext cx="26468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Design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Freeform 261"/>
          <p:cNvSpPr>
            <a:spLocks/>
          </p:cNvSpPr>
          <p:nvPr/>
        </p:nvSpPr>
        <p:spPr bwMode="auto">
          <a:xfrm>
            <a:off x="5566131" y="2132856"/>
            <a:ext cx="982742" cy="98274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93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61"/>
          <p:cNvSpPr>
            <a:spLocks/>
          </p:cNvSpPr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8" y="1310424"/>
            <a:ext cx="6479717" cy="52762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707" y="1296536"/>
            <a:ext cx="4671465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5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架构设计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61"/>
          <p:cNvSpPr>
            <a:spLocks/>
          </p:cNvSpPr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15" y="980728"/>
            <a:ext cx="7992888" cy="57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161374" y="3573016"/>
            <a:ext cx="394210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Implementation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33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710</Words>
  <Application>Microsoft Office PowerPoint</Application>
  <PresentationFormat>自定义</PresentationFormat>
  <Paragraphs>179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Bebas Neue</vt:lpstr>
      <vt:lpstr>Gill Sans</vt:lpstr>
      <vt:lpstr>Impact MT Std</vt:lpstr>
      <vt:lpstr>Lato Light</vt:lpstr>
      <vt:lpstr>LilyUPC</vt:lpstr>
      <vt:lpstr>方正兰亭黑简体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jay__luo@outlook.com</cp:lastModifiedBy>
  <cp:revision>196</cp:revision>
  <dcterms:created xsi:type="dcterms:W3CDTF">2015-12-03T10:50:49Z</dcterms:created>
  <dcterms:modified xsi:type="dcterms:W3CDTF">2019-05-17T01:56:30Z</dcterms:modified>
</cp:coreProperties>
</file>